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65" r:id="rId3"/>
    <p:sldId id="266" r:id="rId4"/>
    <p:sldId id="267" r:id="rId5"/>
    <p:sldId id="268" r:id="rId6"/>
    <p:sldId id="269" r:id="rId7"/>
    <p:sldId id="270" r:id="rId8"/>
    <p:sldId id="272" r:id="rId9"/>
    <p:sldId id="273" r:id="rId10"/>
    <p:sldId id="274" r:id="rId11"/>
    <p:sldId id="271" r:id="rId12"/>
    <p:sldId id="275" r:id="rId13"/>
    <p:sldId id="276" r:id="rId14"/>
  </p:sldIdLst>
  <p:sldSz cx="18288000" cy="10287000"/>
  <p:notesSz cx="6858000" cy="9144000"/>
  <p:embeddedFontLst>
    <p:embeddedFont>
      <p:font typeface="Cabin" panose="020B0600000101010101" charset="0"/>
      <p:regular r:id="rId15"/>
    </p:embeddedFont>
    <p:embeddedFont>
      <p:font typeface="Cabin Bold" panose="020B0600000101010101" charset="0"/>
      <p:regular r:id="rId16"/>
    </p:embeddedFon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Canva Sans Medium" panose="020B0600000101010101" charset="0"/>
      <p:regular r:id="rId21"/>
    </p:embeddedFont>
    <p:embeddedFont>
      <p:font typeface="HY헤드라인M" panose="02030600000101010101" pitchFamily="18" charset="-127"/>
      <p:regular r:id="rId22"/>
    </p:embeddedFont>
    <p:embeddedFont>
      <p:font typeface="맑은 고딕" panose="020B0503020000020004" pitchFamily="50" charset="-127"/>
      <p:regular r:id="rId23"/>
      <p:bold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>
        <p:scale>
          <a:sx n="75" d="100"/>
          <a:sy n="75" d="100"/>
        </p:scale>
        <p:origin x="474" y="5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8.fntdata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D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6829553"/>
            <a:ext cx="16230600" cy="0"/>
          </a:xfrm>
          <a:prstGeom prst="line">
            <a:avLst/>
          </a:prstGeom>
          <a:ln w="19050" cap="flat">
            <a:solidFill>
              <a:srgbClr val="000000">
                <a:alpha val="19608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TextBox 3"/>
          <p:cNvSpPr txBox="1"/>
          <p:nvPr/>
        </p:nvSpPr>
        <p:spPr>
          <a:xfrm>
            <a:off x="1028699" y="2136343"/>
            <a:ext cx="12458701" cy="15972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4257"/>
              </a:lnSpc>
            </a:pPr>
            <a:r>
              <a:rPr lang="ko-KR" altLang="en-US" sz="10184" b="1" dirty="0">
                <a:solidFill>
                  <a:srgbClr val="475570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Cabin Bold"/>
                <a:sym typeface="Cabin Bold"/>
              </a:rPr>
              <a:t>화면 설계서</a:t>
            </a:r>
            <a:endParaRPr lang="en-US" sz="10184" b="1" dirty="0">
              <a:solidFill>
                <a:srgbClr val="475570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Cabin Bold"/>
              <a:sym typeface="Cabin Bold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7187427" y="7801764"/>
            <a:ext cx="2306762" cy="814142"/>
            <a:chOff x="0" y="0"/>
            <a:chExt cx="3075682" cy="1085523"/>
          </a:xfrm>
        </p:grpSpPr>
        <p:sp>
          <p:nvSpPr>
            <p:cNvPr id="5" name="TextBox 5"/>
            <p:cNvSpPr txBox="1"/>
            <p:nvPr/>
          </p:nvSpPr>
          <p:spPr>
            <a:xfrm>
              <a:off x="0" y="-38100"/>
              <a:ext cx="833636" cy="3962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520"/>
                </a:lnSpc>
                <a:spcBef>
                  <a:spcPct val="0"/>
                </a:spcBef>
              </a:pPr>
              <a:r>
                <a:rPr lang="en-US" sz="1800">
                  <a:solidFill>
                    <a:srgbClr val="475570"/>
                  </a:solidFill>
                  <a:latin typeface="Cabin"/>
                  <a:ea typeface="Cabin"/>
                  <a:cs typeface="Cabin"/>
                  <a:sym typeface="Cabin"/>
                </a:rPr>
                <a:t>Phone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538365"/>
              <a:ext cx="3075682" cy="5471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499"/>
                </a:lnSpc>
                <a:spcBef>
                  <a:spcPct val="0"/>
                </a:spcBef>
              </a:pPr>
              <a:r>
                <a:rPr lang="en-US" sz="2499" b="1">
                  <a:solidFill>
                    <a:srgbClr val="475570"/>
                  </a:solidFill>
                  <a:latin typeface="Canva Sans Medium"/>
                  <a:ea typeface="Canva Sans Medium"/>
                  <a:cs typeface="Canva Sans Medium"/>
                  <a:sym typeface="Canva Sans Medium"/>
                </a:rPr>
                <a:t>010-2977-7118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2578158" y="7773189"/>
            <a:ext cx="4066208" cy="842717"/>
            <a:chOff x="0" y="-38100"/>
            <a:chExt cx="5421610" cy="1123623"/>
          </a:xfrm>
        </p:grpSpPr>
        <p:sp>
          <p:nvSpPr>
            <p:cNvPr id="8" name="TextBox 8"/>
            <p:cNvSpPr txBox="1"/>
            <p:nvPr/>
          </p:nvSpPr>
          <p:spPr>
            <a:xfrm>
              <a:off x="0" y="-38100"/>
              <a:ext cx="907523" cy="39624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2520"/>
                </a:lnSpc>
                <a:spcBef>
                  <a:spcPct val="0"/>
                </a:spcBef>
              </a:pPr>
              <a:r>
                <a:rPr lang="en-US" sz="1800" dirty="0">
                  <a:solidFill>
                    <a:srgbClr val="475570"/>
                  </a:solidFill>
                  <a:latin typeface="Cabin"/>
                  <a:ea typeface="Cabin"/>
                  <a:cs typeface="Cabin"/>
                  <a:sym typeface="Cabin"/>
                </a:rPr>
                <a:t>Email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538365"/>
              <a:ext cx="5421610" cy="5471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499"/>
                </a:lnSpc>
                <a:spcBef>
                  <a:spcPct val="0"/>
                </a:spcBef>
              </a:pPr>
              <a:r>
                <a:rPr lang="en-US" sz="2499" b="1">
                  <a:solidFill>
                    <a:srgbClr val="475570"/>
                  </a:solidFill>
                  <a:latin typeface="Canva Sans Medium"/>
                  <a:ea typeface="Canva Sans Medium"/>
                  <a:cs typeface="Canva Sans Medium"/>
                  <a:sym typeface="Canva Sans Medium"/>
                </a:rPr>
                <a:t>wjdgks332@naver.com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794565" y="7801764"/>
            <a:ext cx="2306762" cy="814142"/>
            <a:chOff x="0" y="0"/>
            <a:chExt cx="3075682" cy="1085523"/>
          </a:xfrm>
        </p:grpSpPr>
        <p:sp>
          <p:nvSpPr>
            <p:cNvPr id="11" name="TextBox 11"/>
            <p:cNvSpPr txBox="1"/>
            <p:nvPr/>
          </p:nvSpPr>
          <p:spPr>
            <a:xfrm>
              <a:off x="0" y="-38100"/>
              <a:ext cx="833636" cy="3962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520"/>
                </a:lnSpc>
                <a:spcBef>
                  <a:spcPct val="0"/>
                </a:spcBef>
              </a:pPr>
              <a:r>
                <a:rPr lang="en-US" sz="1800">
                  <a:solidFill>
                    <a:srgbClr val="475570"/>
                  </a:solidFill>
                  <a:latin typeface="Cabin"/>
                  <a:ea typeface="Cabin"/>
                  <a:cs typeface="Cabin"/>
                  <a:sym typeface="Cabin"/>
                </a:rPr>
                <a:t>Name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538365"/>
              <a:ext cx="3075682" cy="5471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499"/>
                </a:lnSpc>
                <a:spcBef>
                  <a:spcPct val="0"/>
                </a:spcBef>
              </a:pPr>
              <a:r>
                <a:rPr lang="en-US" sz="2499" b="1">
                  <a:solidFill>
                    <a:srgbClr val="475570"/>
                  </a:solidFill>
                  <a:latin typeface="Canva Sans Medium"/>
                  <a:ea typeface="Canva Sans Medium"/>
                  <a:cs typeface="Canva Sans Medium"/>
                  <a:sym typeface="Canva Sans Medium"/>
                </a:rPr>
                <a:t>남정한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8D8DCF78-1A30-4E2A-BE2F-AFDA756CCE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1391636"/>
              </p:ext>
            </p:extLst>
          </p:nvPr>
        </p:nvGraphicFramePr>
        <p:xfrm>
          <a:off x="304800" y="342900"/>
          <a:ext cx="17678400" cy="129086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99311">
                  <a:extLst>
                    <a:ext uri="{9D8B030D-6E8A-4147-A177-3AD203B41FA5}">
                      <a16:colId xmlns:a16="http://schemas.microsoft.com/office/drawing/2014/main" val="40857013"/>
                    </a:ext>
                  </a:extLst>
                </a:gridCol>
                <a:gridCol w="5082540">
                  <a:extLst>
                    <a:ext uri="{9D8B030D-6E8A-4147-A177-3AD203B41FA5}">
                      <a16:colId xmlns:a16="http://schemas.microsoft.com/office/drawing/2014/main" val="2188644446"/>
                    </a:ext>
                  </a:extLst>
                </a:gridCol>
                <a:gridCol w="1215390">
                  <a:extLst>
                    <a:ext uri="{9D8B030D-6E8A-4147-A177-3AD203B41FA5}">
                      <a16:colId xmlns:a16="http://schemas.microsoft.com/office/drawing/2014/main" val="2511824959"/>
                    </a:ext>
                  </a:extLst>
                </a:gridCol>
                <a:gridCol w="6918959">
                  <a:extLst>
                    <a:ext uri="{9D8B030D-6E8A-4147-A177-3AD203B41FA5}">
                      <a16:colId xmlns:a16="http://schemas.microsoft.com/office/drawing/2014/main" val="411245890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3954792165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908138438"/>
                    </a:ext>
                  </a:extLst>
                </a:gridCol>
              </a:tblGrid>
              <a:tr h="685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>
                          <a:solidFill>
                            <a:schemeClr val="bg1"/>
                          </a:solidFill>
                        </a:rPr>
                        <a:t>프로젝트명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머신 러닝을 통한 독거노인 수 예측 서비스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>
                          <a:solidFill>
                            <a:schemeClr val="bg1"/>
                          </a:solidFill>
                        </a:rPr>
                        <a:t>설명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비밀번호 찾기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>
                          <a:solidFill>
                            <a:schemeClr val="bg1"/>
                          </a:solidFill>
                        </a:rPr>
                        <a:t>페이지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9</a:t>
                      </a:r>
                      <a:endParaRPr lang="ko-KR" alt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62297749"/>
                  </a:ext>
                </a:extLst>
              </a:tr>
              <a:tr h="6050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>
                          <a:solidFill>
                            <a:schemeClr val="bg1"/>
                          </a:solidFill>
                        </a:rPr>
                        <a:t>화면경로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2000" dirty="0"/>
                        <a:t>메인 페이지 </a:t>
                      </a:r>
                      <a:r>
                        <a:rPr lang="en-US" altLang="ko-KR" sz="2000" dirty="0"/>
                        <a:t>&gt; </a:t>
                      </a:r>
                      <a:r>
                        <a:rPr lang="ko-KR" altLang="en-US" sz="2000" dirty="0"/>
                        <a:t>로그인 </a:t>
                      </a:r>
                      <a:r>
                        <a:rPr lang="en-US" altLang="ko-KR" sz="2000" dirty="0"/>
                        <a:t>&gt; </a:t>
                      </a:r>
                      <a:r>
                        <a:rPr lang="ko-KR" altLang="en-US" sz="2000" dirty="0"/>
                        <a:t>비밀번호 찾기 페이지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1998417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A1B03AA6-7845-491E-B436-CACEFB389E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046973"/>
              </p:ext>
            </p:extLst>
          </p:nvPr>
        </p:nvGraphicFramePr>
        <p:xfrm>
          <a:off x="14928669" y="1638300"/>
          <a:ext cx="3054532" cy="1447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54532">
                  <a:extLst>
                    <a:ext uri="{9D8B030D-6E8A-4147-A177-3AD203B41FA5}">
                      <a16:colId xmlns:a16="http://schemas.microsoft.com/office/drawing/2014/main" val="851770329"/>
                    </a:ext>
                  </a:extLst>
                </a:gridCol>
              </a:tblGrid>
              <a:tr h="8810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200" b="1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3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305613"/>
                  </a:ext>
                </a:extLst>
              </a:tr>
              <a:tr h="56673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비고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00758522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E6B0C73C-C839-4C01-B71B-519D209EB8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5200" y="2400300"/>
            <a:ext cx="7924800" cy="6586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8982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8D8DCF78-1A30-4E2A-BE2F-AFDA756CCE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9949779"/>
              </p:ext>
            </p:extLst>
          </p:nvPr>
        </p:nvGraphicFramePr>
        <p:xfrm>
          <a:off x="304800" y="342900"/>
          <a:ext cx="17678400" cy="129086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99311">
                  <a:extLst>
                    <a:ext uri="{9D8B030D-6E8A-4147-A177-3AD203B41FA5}">
                      <a16:colId xmlns:a16="http://schemas.microsoft.com/office/drawing/2014/main" val="40857013"/>
                    </a:ext>
                  </a:extLst>
                </a:gridCol>
                <a:gridCol w="5082540">
                  <a:extLst>
                    <a:ext uri="{9D8B030D-6E8A-4147-A177-3AD203B41FA5}">
                      <a16:colId xmlns:a16="http://schemas.microsoft.com/office/drawing/2014/main" val="2188644446"/>
                    </a:ext>
                  </a:extLst>
                </a:gridCol>
                <a:gridCol w="1215390">
                  <a:extLst>
                    <a:ext uri="{9D8B030D-6E8A-4147-A177-3AD203B41FA5}">
                      <a16:colId xmlns:a16="http://schemas.microsoft.com/office/drawing/2014/main" val="2511824959"/>
                    </a:ext>
                  </a:extLst>
                </a:gridCol>
                <a:gridCol w="6918959">
                  <a:extLst>
                    <a:ext uri="{9D8B030D-6E8A-4147-A177-3AD203B41FA5}">
                      <a16:colId xmlns:a16="http://schemas.microsoft.com/office/drawing/2014/main" val="411245890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3954792165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908138438"/>
                    </a:ext>
                  </a:extLst>
                </a:gridCol>
              </a:tblGrid>
              <a:tr h="685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>
                          <a:solidFill>
                            <a:schemeClr val="bg1"/>
                          </a:solidFill>
                        </a:rPr>
                        <a:t>프로젝트명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머신 러닝을 통한 독거노인 수 예측 서비스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>
                          <a:solidFill>
                            <a:schemeClr val="bg1"/>
                          </a:solidFill>
                        </a:rPr>
                        <a:t>설명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아이디 찾기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>
                          <a:solidFill>
                            <a:schemeClr val="bg1"/>
                          </a:solidFill>
                        </a:rPr>
                        <a:t>페이지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10</a:t>
                      </a:r>
                      <a:endParaRPr lang="ko-KR" alt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62297749"/>
                  </a:ext>
                </a:extLst>
              </a:tr>
              <a:tr h="6050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>
                          <a:solidFill>
                            <a:schemeClr val="bg1"/>
                          </a:solidFill>
                        </a:rPr>
                        <a:t>화면경로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2000" dirty="0"/>
                        <a:t>메인 페이지 </a:t>
                      </a:r>
                      <a:r>
                        <a:rPr lang="en-US" altLang="ko-KR" sz="2000" dirty="0"/>
                        <a:t>&gt; </a:t>
                      </a:r>
                      <a:r>
                        <a:rPr lang="ko-KR" altLang="en-US" sz="2000" dirty="0"/>
                        <a:t>로그인 </a:t>
                      </a:r>
                      <a:r>
                        <a:rPr lang="en-US" altLang="ko-KR" sz="2000" dirty="0"/>
                        <a:t>&gt; </a:t>
                      </a:r>
                      <a:r>
                        <a:rPr lang="ko-KR" altLang="en-US" sz="2000" dirty="0"/>
                        <a:t>아이디 찾기 페이지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1998417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A1B03AA6-7845-491E-B436-CACEFB389E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8129425"/>
              </p:ext>
            </p:extLst>
          </p:nvPr>
        </p:nvGraphicFramePr>
        <p:xfrm>
          <a:off x="14928669" y="1638300"/>
          <a:ext cx="3054532" cy="1447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54532">
                  <a:extLst>
                    <a:ext uri="{9D8B030D-6E8A-4147-A177-3AD203B41FA5}">
                      <a16:colId xmlns:a16="http://schemas.microsoft.com/office/drawing/2014/main" val="851770329"/>
                    </a:ext>
                  </a:extLst>
                </a:gridCol>
              </a:tblGrid>
              <a:tr h="8810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200" b="1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3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305613"/>
                  </a:ext>
                </a:extLst>
              </a:tr>
              <a:tr h="56673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비고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00758522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4BED9274-9740-4B7F-9535-ACC3DF19FA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0" y="2628900"/>
            <a:ext cx="7830292" cy="6353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6162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8D8DCF78-1A30-4E2A-BE2F-AFDA756CCE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8735425"/>
              </p:ext>
            </p:extLst>
          </p:nvPr>
        </p:nvGraphicFramePr>
        <p:xfrm>
          <a:off x="304800" y="342900"/>
          <a:ext cx="17678400" cy="129086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99311">
                  <a:extLst>
                    <a:ext uri="{9D8B030D-6E8A-4147-A177-3AD203B41FA5}">
                      <a16:colId xmlns:a16="http://schemas.microsoft.com/office/drawing/2014/main" val="40857013"/>
                    </a:ext>
                  </a:extLst>
                </a:gridCol>
                <a:gridCol w="5082540">
                  <a:extLst>
                    <a:ext uri="{9D8B030D-6E8A-4147-A177-3AD203B41FA5}">
                      <a16:colId xmlns:a16="http://schemas.microsoft.com/office/drawing/2014/main" val="2188644446"/>
                    </a:ext>
                  </a:extLst>
                </a:gridCol>
                <a:gridCol w="1215390">
                  <a:extLst>
                    <a:ext uri="{9D8B030D-6E8A-4147-A177-3AD203B41FA5}">
                      <a16:colId xmlns:a16="http://schemas.microsoft.com/office/drawing/2014/main" val="2511824959"/>
                    </a:ext>
                  </a:extLst>
                </a:gridCol>
                <a:gridCol w="6918959">
                  <a:extLst>
                    <a:ext uri="{9D8B030D-6E8A-4147-A177-3AD203B41FA5}">
                      <a16:colId xmlns:a16="http://schemas.microsoft.com/office/drawing/2014/main" val="411245890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3954792165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908138438"/>
                    </a:ext>
                  </a:extLst>
                </a:gridCol>
              </a:tblGrid>
              <a:tr h="685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>
                          <a:solidFill>
                            <a:schemeClr val="bg1"/>
                          </a:solidFill>
                        </a:rPr>
                        <a:t>프로젝트명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머신 러닝을 통한 독거노인 수 예측 서비스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>
                          <a:solidFill>
                            <a:schemeClr val="bg1"/>
                          </a:solidFill>
                        </a:rPr>
                        <a:t>설명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개인정보처리방침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>
                          <a:solidFill>
                            <a:schemeClr val="bg1"/>
                          </a:solidFill>
                        </a:rPr>
                        <a:t>페이지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11</a:t>
                      </a:r>
                      <a:endParaRPr lang="ko-KR" alt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62297749"/>
                  </a:ext>
                </a:extLst>
              </a:tr>
              <a:tr h="6050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>
                          <a:solidFill>
                            <a:schemeClr val="bg1"/>
                          </a:solidFill>
                        </a:rPr>
                        <a:t>화면경로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2000" dirty="0"/>
                        <a:t>메인 페이지 </a:t>
                      </a:r>
                      <a:r>
                        <a:rPr lang="en-US" altLang="ko-KR" sz="2000" dirty="0"/>
                        <a:t>&gt; </a:t>
                      </a:r>
                      <a:r>
                        <a:rPr lang="ko-KR" altLang="en-US" sz="2000" dirty="0"/>
                        <a:t>개인정보처리방침 페이지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1998417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A1B03AA6-7845-491E-B436-CACEFB389EEF}"/>
              </a:ext>
            </a:extLst>
          </p:cNvPr>
          <p:cNvGraphicFramePr>
            <a:graphicFrameLocks noGrp="1"/>
          </p:cNvGraphicFramePr>
          <p:nvPr/>
        </p:nvGraphicFramePr>
        <p:xfrm>
          <a:off x="14928669" y="1638300"/>
          <a:ext cx="3054532" cy="1447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54532">
                  <a:extLst>
                    <a:ext uri="{9D8B030D-6E8A-4147-A177-3AD203B41FA5}">
                      <a16:colId xmlns:a16="http://schemas.microsoft.com/office/drawing/2014/main" val="851770329"/>
                    </a:ext>
                  </a:extLst>
                </a:gridCol>
              </a:tblGrid>
              <a:tr h="8810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200" b="1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3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305613"/>
                  </a:ext>
                </a:extLst>
              </a:tr>
              <a:tr h="56673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비고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00758522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0A714FA3-0EBF-4001-A86E-BA727BCE46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609" y="3111500"/>
            <a:ext cx="14483460" cy="4258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4950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8D8DCF78-1A30-4E2A-BE2F-AFDA756CCE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1290411"/>
              </p:ext>
            </p:extLst>
          </p:nvPr>
        </p:nvGraphicFramePr>
        <p:xfrm>
          <a:off x="304800" y="342900"/>
          <a:ext cx="17678400" cy="129086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99311">
                  <a:extLst>
                    <a:ext uri="{9D8B030D-6E8A-4147-A177-3AD203B41FA5}">
                      <a16:colId xmlns:a16="http://schemas.microsoft.com/office/drawing/2014/main" val="40857013"/>
                    </a:ext>
                  </a:extLst>
                </a:gridCol>
                <a:gridCol w="5082540">
                  <a:extLst>
                    <a:ext uri="{9D8B030D-6E8A-4147-A177-3AD203B41FA5}">
                      <a16:colId xmlns:a16="http://schemas.microsoft.com/office/drawing/2014/main" val="2188644446"/>
                    </a:ext>
                  </a:extLst>
                </a:gridCol>
                <a:gridCol w="1215390">
                  <a:extLst>
                    <a:ext uri="{9D8B030D-6E8A-4147-A177-3AD203B41FA5}">
                      <a16:colId xmlns:a16="http://schemas.microsoft.com/office/drawing/2014/main" val="2511824959"/>
                    </a:ext>
                  </a:extLst>
                </a:gridCol>
                <a:gridCol w="6918959">
                  <a:extLst>
                    <a:ext uri="{9D8B030D-6E8A-4147-A177-3AD203B41FA5}">
                      <a16:colId xmlns:a16="http://schemas.microsoft.com/office/drawing/2014/main" val="411245890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3954792165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908138438"/>
                    </a:ext>
                  </a:extLst>
                </a:gridCol>
              </a:tblGrid>
              <a:tr h="685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>
                          <a:solidFill>
                            <a:schemeClr val="bg1"/>
                          </a:solidFill>
                        </a:rPr>
                        <a:t>프로젝트명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머신 러닝을 통한 독거노인 수 예측 서비스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>
                          <a:solidFill>
                            <a:schemeClr val="bg1"/>
                          </a:solidFill>
                        </a:rPr>
                        <a:t>설명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이용약관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>
                          <a:solidFill>
                            <a:schemeClr val="bg1"/>
                          </a:solidFill>
                        </a:rPr>
                        <a:t>페이지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12</a:t>
                      </a:r>
                      <a:endParaRPr lang="ko-KR" alt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62297749"/>
                  </a:ext>
                </a:extLst>
              </a:tr>
              <a:tr h="6050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>
                          <a:solidFill>
                            <a:schemeClr val="bg1"/>
                          </a:solidFill>
                        </a:rPr>
                        <a:t>화면경로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2000" dirty="0"/>
                        <a:t>메인 페이지 </a:t>
                      </a:r>
                      <a:r>
                        <a:rPr lang="en-US" altLang="ko-KR" sz="2000" dirty="0"/>
                        <a:t>&gt; </a:t>
                      </a:r>
                      <a:r>
                        <a:rPr lang="ko-KR" altLang="en-US" sz="2000" dirty="0"/>
                        <a:t>이용약관 페이지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1998417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A1B03AA6-7845-491E-B436-CACEFB389EEF}"/>
              </a:ext>
            </a:extLst>
          </p:cNvPr>
          <p:cNvGraphicFramePr>
            <a:graphicFrameLocks noGrp="1"/>
          </p:cNvGraphicFramePr>
          <p:nvPr/>
        </p:nvGraphicFramePr>
        <p:xfrm>
          <a:off x="14928669" y="1638300"/>
          <a:ext cx="3054532" cy="1447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54532">
                  <a:extLst>
                    <a:ext uri="{9D8B030D-6E8A-4147-A177-3AD203B41FA5}">
                      <a16:colId xmlns:a16="http://schemas.microsoft.com/office/drawing/2014/main" val="851770329"/>
                    </a:ext>
                  </a:extLst>
                </a:gridCol>
              </a:tblGrid>
              <a:tr h="8810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200" b="1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3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305613"/>
                  </a:ext>
                </a:extLst>
              </a:tr>
              <a:tr h="56673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비고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00758522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88F80DC5-9A47-404B-AE56-0D6F21FB9A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204" y="3238500"/>
            <a:ext cx="14754465" cy="4510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6725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D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8D8DCF78-1A30-4E2A-BE2F-AFDA756CCE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487774"/>
              </p:ext>
            </p:extLst>
          </p:nvPr>
        </p:nvGraphicFramePr>
        <p:xfrm>
          <a:off x="304800" y="342900"/>
          <a:ext cx="17678400" cy="129086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99311">
                  <a:extLst>
                    <a:ext uri="{9D8B030D-6E8A-4147-A177-3AD203B41FA5}">
                      <a16:colId xmlns:a16="http://schemas.microsoft.com/office/drawing/2014/main" val="40857013"/>
                    </a:ext>
                  </a:extLst>
                </a:gridCol>
                <a:gridCol w="5082540">
                  <a:extLst>
                    <a:ext uri="{9D8B030D-6E8A-4147-A177-3AD203B41FA5}">
                      <a16:colId xmlns:a16="http://schemas.microsoft.com/office/drawing/2014/main" val="2188644446"/>
                    </a:ext>
                  </a:extLst>
                </a:gridCol>
                <a:gridCol w="1215390">
                  <a:extLst>
                    <a:ext uri="{9D8B030D-6E8A-4147-A177-3AD203B41FA5}">
                      <a16:colId xmlns:a16="http://schemas.microsoft.com/office/drawing/2014/main" val="2511824959"/>
                    </a:ext>
                  </a:extLst>
                </a:gridCol>
                <a:gridCol w="6918959">
                  <a:extLst>
                    <a:ext uri="{9D8B030D-6E8A-4147-A177-3AD203B41FA5}">
                      <a16:colId xmlns:a16="http://schemas.microsoft.com/office/drawing/2014/main" val="411245890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3954792165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908138438"/>
                    </a:ext>
                  </a:extLst>
                </a:gridCol>
              </a:tblGrid>
              <a:tr h="685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>
                          <a:solidFill>
                            <a:schemeClr val="bg1"/>
                          </a:solidFill>
                        </a:rPr>
                        <a:t>프로젝트명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머신 러닝을 통한 독거노인 수 예측 서비스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>
                          <a:solidFill>
                            <a:schemeClr val="bg1"/>
                          </a:solidFill>
                        </a:rPr>
                        <a:t>설명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메인 화면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>
                          <a:solidFill>
                            <a:schemeClr val="bg1"/>
                          </a:solidFill>
                        </a:rPr>
                        <a:t>페이지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1</a:t>
                      </a:r>
                      <a:endParaRPr lang="ko-KR" alt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62297749"/>
                  </a:ext>
                </a:extLst>
              </a:tr>
              <a:tr h="6050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>
                          <a:solidFill>
                            <a:schemeClr val="bg1"/>
                          </a:solidFill>
                        </a:rPr>
                        <a:t>화면경로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2000" dirty="0"/>
                        <a:t>메인 페이지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1998417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A1B03AA6-7845-491E-B436-CACEFB389E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5387225"/>
              </p:ext>
            </p:extLst>
          </p:nvPr>
        </p:nvGraphicFramePr>
        <p:xfrm>
          <a:off x="14807429" y="1638300"/>
          <a:ext cx="3175772" cy="6400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19811">
                  <a:extLst>
                    <a:ext uri="{9D8B030D-6E8A-4147-A177-3AD203B41FA5}">
                      <a16:colId xmlns:a16="http://schemas.microsoft.com/office/drawing/2014/main" val="851770329"/>
                    </a:ext>
                  </a:extLst>
                </a:gridCol>
                <a:gridCol w="2455961">
                  <a:extLst>
                    <a:ext uri="{9D8B030D-6E8A-4147-A177-3AD203B41FA5}">
                      <a16:colId xmlns:a16="http://schemas.microsoft.com/office/drawing/2014/main" val="1048044656"/>
                    </a:ext>
                  </a:extLst>
                </a:gridCol>
              </a:tblGrid>
              <a:tr h="88106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3200" b="1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3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305613"/>
                  </a:ext>
                </a:extLst>
              </a:tr>
              <a:tr h="12374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/>
                        <a:t>로고</a:t>
                      </a:r>
                      <a:endParaRPr lang="en-US" altLang="ko-KR" dirty="0"/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/>
                        <a:t>클릭 시 </a:t>
                      </a:r>
                      <a:r>
                        <a:rPr lang="ko-KR" altLang="en-US" sz="1200" dirty="0" err="1"/>
                        <a:t>메인화면으로</a:t>
                      </a:r>
                      <a:r>
                        <a:rPr lang="ko-KR" altLang="en-US" sz="1200" dirty="0"/>
                        <a:t> 이동</a:t>
                      </a:r>
                      <a:endParaRPr lang="en-US" altLang="ko-KR" sz="1200" dirty="0"/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/>
                        <a:t>사이트 내 모든 페이지에 적용</a:t>
                      </a:r>
                      <a:endParaRPr lang="en-US" altLang="ko-KR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00758522"/>
                  </a:ext>
                </a:extLst>
              </a:tr>
              <a:tr h="12374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/>
                        <a:t>네비게이션 바</a:t>
                      </a:r>
                      <a:endParaRPr lang="en-US" altLang="ko-KR" dirty="0"/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/>
                        <a:t>클릭 시 각 기능 페이지로 이동</a:t>
                      </a:r>
                      <a:endParaRPr lang="en-US" altLang="ko-KR" sz="1200" dirty="0"/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/>
                        <a:t>사이트 내 모든 페이지에 표시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61263937"/>
                  </a:ext>
                </a:extLst>
              </a:tr>
              <a:tr h="12374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/>
                        <a:t>화면 슬라이드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 err="1"/>
                        <a:t>캐러셀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49180975"/>
                  </a:ext>
                </a:extLst>
              </a:tr>
              <a:tr h="12374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/>
                        <a:t>로그인</a:t>
                      </a:r>
                      <a:endParaRPr lang="en-US" altLang="ko-KR" dirty="0"/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/>
                        <a:t>클릭 시 로그인 페이지로 이동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24833034"/>
                  </a:ext>
                </a:extLst>
              </a:tr>
              <a:tr h="56991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비고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1670852"/>
                  </a:ext>
                </a:extLst>
              </a:tr>
            </a:tbl>
          </a:graphicData>
        </a:graphic>
      </p:graphicFrame>
      <p:pic>
        <p:nvPicPr>
          <p:cNvPr id="15" name="그림 14">
            <a:extLst>
              <a:ext uri="{FF2B5EF4-FFF2-40B4-BE49-F238E27FC236}">
                <a16:creationId xmlns:a16="http://schemas.microsoft.com/office/drawing/2014/main" id="{4960228A-8ADF-4BD6-81D0-E0330C6B5F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99" y="2247900"/>
            <a:ext cx="14502630" cy="7086600"/>
          </a:xfrm>
          <a:prstGeom prst="rect">
            <a:avLst/>
          </a:prstGeom>
        </p:spPr>
      </p:pic>
      <p:sp>
        <p:nvSpPr>
          <p:cNvPr id="16" name="타원 15">
            <a:extLst>
              <a:ext uri="{FF2B5EF4-FFF2-40B4-BE49-F238E27FC236}">
                <a16:creationId xmlns:a16="http://schemas.microsoft.com/office/drawing/2014/main" id="{509BFBA4-97FC-4D9C-9376-E3364F801813}"/>
              </a:ext>
            </a:extLst>
          </p:cNvPr>
          <p:cNvSpPr/>
          <p:nvPr/>
        </p:nvSpPr>
        <p:spPr>
          <a:xfrm>
            <a:off x="155666" y="1771106"/>
            <a:ext cx="609600" cy="6096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  <a:endParaRPr lang="ko-KR" altLang="en-US" sz="32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8E2C36D2-F5FB-41EC-AB23-9F14A158BAC1}"/>
              </a:ext>
            </a:extLst>
          </p:cNvPr>
          <p:cNvSpPr/>
          <p:nvPr/>
        </p:nvSpPr>
        <p:spPr>
          <a:xfrm>
            <a:off x="6019800" y="2362200"/>
            <a:ext cx="381000" cy="381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endParaRPr lang="ko-KR" altLang="en-US" sz="2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2963AB76-32E1-47A0-ACBE-D8E0EACE7AF7}"/>
              </a:ext>
            </a:extLst>
          </p:cNvPr>
          <p:cNvSpPr/>
          <p:nvPr/>
        </p:nvSpPr>
        <p:spPr>
          <a:xfrm>
            <a:off x="13030200" y="2362200"/>
            <a:ext cx="381000" cy="381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  <a:endParaRPr lang="ko-KR" altLang="en-US" sz="2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7D225C32-F168-4B0A-B5CC-2069999BEAFC}"/>
              </a:ext>
            </a:extLst>
          </p:cNvPr>
          <p:cNvSpPr/>
          <p:nvPr/>
        </p:nvSpPr>
        <p:spPr>
          <a:xfrm>
            <a:off x="312419" y="3467100"/>
            <a:ext cx="609600" cy="6096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endParaRPr lang="ko-KR" altLang="en-US" sz="32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8D8DCF78-1A30-4E2A-BE2F-AFDA756CCE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6605722"/>
              </p:ext>
            </p:extLst>
          </p:nvPr>
        </p:nvGraphicFramePr>
        <p:xfrm>
          <a:off x="304800" y="342900"/>
          <a:ext cx="17678400" cy="129086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99311">
                  <a:extLst>
                    <a:ext uri="{9D8B030D-6E8A-4147-A177-3AD203B41FA5}">
                      <a16:colId xmlns:a16="http://schemas.microsoft.com/office/drawing/2014/main" val="40857013"/>
                    </a:ext>
                  </a:extLst>
                </a:gridCol>
                <a:gridCol w="5082540">
                  <a:extLst>
                    <a:ext uri="{9D8B030D-6E8A-4147-A177-3AD203B41FA5}">
                      <a16:colId xmlns:a16="http://schemas.microsoft.com/office/drawing/2014/main" val="2188644446"/>
                    </a:ext>
                  </a:extLst>
                </a:gridCol>
                <a:gridCol w="1215390">
                  <a:extLst>
                    <a:ext uri="{9D8B030D-6E8A-4147-A177-3AD203B41FA5}">
                      <a16:colId xmlns:a16="http://schemas.microsoft.com/office/drawing/2014/main" val="2511824959"/>
                    </a:ext>
                  </a:extLst>
                </a:gridCol>
                <a:gridCol w="6918959">
                  <a:extLst>
                    <a:ext uri="{9D8B030D-6E8A-4147-A177-3AD203B41FA5}">
                      <a16:colId xmlns:a16="http://schemas.microsoft.com/office/drawing/2014/main" val="411245890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3954792165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908138438"/>
                    </a:ext>
                  </a:extLst>
                </a:gridCol>
              </a:tblGrid>
              <a:tr h="685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>
                          <a:solidFill>
                            <a:schemeClr val="bg1"/>
                          </a:solidFill>
                        </a:rPr>
                        <a:t>프로젝트명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머신 러닝을 통한 독거노인 수 예측 서비스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>
                          <a:solidFill>
                            <a:schemeClr val="bg1"/>
                          </a:solidFill>
                        </a:rPr>
                        <a:t>설명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메인 페이지에서 더 알아보기 기능 및 </a:t>
                      </a:r>
                      <a:r>
                        <a:rPr lang="ko-KR" altLang="en-US" sz="2000" dirty="0" err="1"/>
                        <a:t>푸터</a:t>
                      </a:r>
                      <a:endParaRPr lang="ko-KR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>
                          <a:solidFill>
                            <a:schemeClr val="bg1"/>
                          </a:solidFill>
                        </a:rPr>
                        <a:t>페이지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2</a:t>
                      </a:r>
                      <a:endParaRPr lang="ko-KR" alt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62297749"/>
                  </a:ext>
                </a:extLst>
              </a:tr>
              <a:tr h="6050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>
                          <a:solidFill>
                            <a:schemeClr val="bg1"/>
                          </a:solidFill>
                        </a:rPr>
                        <a:t>화면경로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2000" dirty="0"/>
                        <a:t>메인 페이지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1998417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A1B03AA6-7845-491E-B436-CACEFB389E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2646347"/>
              </p:ext>
            </p:extLst>
          </p:nvPr>
        </p:nvGraphicFramePr>
        <p:xfrm>
          <a:off x="14928669" y="1638300"/>
          <a:ext cx="3054532" cy="6324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92331">
                  <a:extLst>
                    <a:ext uri="{9D8B030D-6E8A-4147-A177-3AD203B41FA5}">
                      <a16:colId xmlns:a16="http://schemas.microsoft.com/office/drawing/2014/main" val="851770329"/>
                    </a:ext>
                  </a:extLst>
                </a:gridCol>
                <a:gridCol w="2362201">
                  <a:extLst>
                    <a:ext uri="{9D8B030D-6E8A-4147-A177-3AD203B41FA5}">
                      <a16:colId xmlns:a16="http://schemas.microsoft.com/office/drawing/2014/main" val="1048044656"/>
                    </a:ext>
                  </a:extLst>
                </a:gridCol>
              </a:tblGrid>
              <a:tr h="88106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3200" b="1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3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305613"/>
                  </a:ext>
                </a:extLst>
              </a:tr>
              <a:tr h="12374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/>
                        <a:t>더 알아보기</a:t>
                      </a:r>
                      <a:r>
                        <a:rPr lang="en-US" altLang="ko-KR" dirty="0"/>
                        <a:t>1</a:t>
                      </a: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/>
                        <a:t>클릭 시 통계 페이지로 이동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00758522"/>
                  </a:ext>
                </a:extLst>
              </a:tr>
              <a:tr h="12374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/>
                        <a:t>더 알아보기 </a:t>
                      </a:r>
                      <a:r>
                        <a:rPr lang="en-US" altLang="ko-KR" dirty="0"/>
                        <a:t>2</a:t>
                      </a: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/>
                        <a:t>클릭 시 동향 페이지로 이동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61263937"/>
                  </a:ext>
                </a:extLst>
              </a:tr>
              <a:tr h="12374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/>
                        <a:t>개인정보처리방침</a:t>
                      </a:r>
                      <a:endParaRPr lang="en-US" altLang="ko-KR" dirty="0"/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/>
                        <a:t>클릭 시  개인정보처리방침 페이지로 이동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49180975"/>
                  </a:ext>
                </a:extLst>
              </a:tr>
              <a:tr h="12374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/>
                        <a:t>이용약관</a:t>
                      </a:r>
                      <a:endParaRPr lang="en-US" altLang="ko-KR" dirty="0"/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/>
                        <a:t>클릭 시  이용약관 페이지로 이동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24833034"/>
                  </a:ext>
                </a:extLst>
              </a:tr>
              <a:tr h="49371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비고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24074125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24F9995E-3CE1-423E-87EC-0090F485BE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98" y="2171700"/>
            <a:ext cx="14602099" cy="7550208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BA1311C4-D9C3-43A1-B829-E6047DC8B617}"/>
              </a:ext>
            </a:extLst>
          </p:cNvPr>
          <p:cNvSpPr/>
          <p:nvPr/>
        </p:nvSpPr>
        <p:spPr>
          <a:xfrm>
            <a:off x="5257800" y="7505700"/>
            <a:ext cx="381000" cy="381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  <a:endParaRPr lang="ko-KR" altLang="en-US" sz="2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35A19E37-84B4-444B-922D-FA75CF965E9A}"/>
              </a:ext>
            </a:extLst>
          </p:cNvPr>
          <p:cNvSpPr/>
          <p:nvPr/>
        </p:nvSpPr>
        <p:spPr>
          <a:xfrm>
            <a:off x="7848600" y="7505700"/>
            <a:ext cx="381000" cy="381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endParaRPr lang="ko-KR" altLang="en-US" sz="2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8BA2DB90-1415-453B-B20B-7911E6C2D086}"/>
              </a:ext>
            </a:extLst>
          </p:cNvPr>
          <p:cNvSpPr/>
          <p:nvPr/>
        </p:nvSpPr>
        <p:spPr>
          <a:xfrm>
            <a:off x="6096000" y="9355931"/>
            <a:ext cx="304800" cy="3048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endParaRPr lang="ko-KR" alt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3A1B09F6-0205-45E1-A454-3501F4466047}"/>
              </a:ext>
            </a:extLst>
          </p:cNvPr>
          <p:cNvSpPr/>
          <p:nvPr/>
        </p:nvSpPr>
        <p:spPr>
          <a:xfrm>
            <a:off x="7610609" y="9355931"/>
            <a:ext cx="304800" cy="3048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  <a:endParaRPr lang="ko-KR" alt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515288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8D8DCF78-1A30-4E2A-BE2F-AFDA756CCE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1122977"/>
              </p:ext>
            </p:extLst>
          </p:nvPr>
        </p:nvGraphicFramePr>
        <p:xfrm>
          <a:off x="304800" y="342900"/>
          <a:ext cx="17678400" cy="129086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99311">
                  <a:extLst>
                    <a:ext uri="{9D8B030D-6E8A-4147-A177-3AD203B41FA5}">
                      <a16:colId xmlns:a16="http://schemas.microsoft.com/office/drawing/2014/main" val="40857013"/>
                    </a:ext>
                  </a:extLst>
                </a:gridCol>
                <a:gridCol w="5082540">
                  <a:extLst>
                    <a:ext uri="{9D8B030D-6E8A-4147-A177-3AD203B41FA5}">
                      <a16:colId xmlns:a16="http://schemas.microsoft.com/office/drawing/2014/main" val="2188644446"/>
                    </a:ext>
                  </a:extLst>
                </a:gridCol>
                <a:gridCol w="1215390">
                  <a:extLst>
                    <a:ext uri="{9D8B030D-6E8A-4147-A177-3AD203B41FA5}">
                      <a16:colId xmlns:a16="http://schemas.microsoft.com/office/drawing/2014/main" val="2511824959"/>
                    </a:ext>
                  </a:extLst>
                </a:gridCol>
                <a:gridCol w="6918959">
                  <a:extLst>
                    <a:ext uri="{9D8B030D-6E8A-4147-A177-3AD203B41FA5}">
                      <a16:colId xmlns:a16="http://schemas.microsoft.com/office/drawing/2014/main" val="411245890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3954792165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908138438"/>
                    </a:ext>
                  </a:extLst>
                </a:gridCol>
              </a:tblGrid>
              <a:tr h="685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>
                          <a:solidFill>
                            <a:schemeClr val="bg1"/>
                          </a:solidFill>
                        </a:rPr>
                        <a:t>프로젝트명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머신 러닝을 통한 독거노인 수 예측 서비스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>
                          <a:solidFill>
                            <a:schemeClr val="bg1"/>
                          </a:solidFill>
                        </a:rPr>
                        <a:t>설명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독거노인에 대한 설명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>
                          <a:solidFill>
                            <a:schemeClr val="bg1"/>
                          </a:solidFill>
                        </a:rPr>
                        <a:t>페이지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3</a:t>
                      </a:r>
                      <a:endParaRPr lang="ko-KR" alt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62297749"/>
                  </a:ext>
                </a:extLst>
              </a:tr>
              <a:tr h="6050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>
                          <a:solidFill>
                            <a:schemeClr val="bg1"/>
                          </a:solidFill>
                        </a:rPr>
                        <a:t>화면경로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2000" dirty="0"/>
                        <a:t>메인 페이지 </a:t>
                      </a:r>
                      <a:r>
                        <a:rPr lang="en-US" altLang="ko-KR" sz="2000" dirty="0"/>
                        <a:t>&gt; </a:t>
                      </a:r>
                      <a:r>
                        <a:rPr lang="ko-KR" altLang="en-US" sz="2000" dirty="0"/>
                        <a:t>소개 </a:t>
                      </a:r>
                      <a:r>
                        <a:rPr lang="en-US" altLang="ko-KR" sz="2000" dirty="0"/>
                        <a:t>&gt; </a:t>
                      </a:r>
                      <a:r>
                        <a:rPr lang="ko-KR" altLang="en-US" sz="2000" dirty="0"/>
                        <a:t>독거노인 소개 페이지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1998417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A1B03AA6-7845-491E-B436-CACEFB389E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8523996"/>
              </p:ext>
            </p:extLst>
          </p:nvPr>
        </p:nvGraphicFramePr>
        <p:xfrm>
          <a:off x="14928669" y="1638300"/>
          <a:ext cx="3054532" cy="142358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54532">
                  <a:extLst>
                    <a:ext uri="{9D8B030D-6E8A-4147-A177-3AD203B41FA5}">
                      <a16:colId xmlns:a16="http://schemas.microsoft.com/office/drawing/2014/main" val="851770329"/>
                    </a:ext>
                  </a:extLst>
                </a:gridCol>
              </a:tblGrid>
              <a:tr h="8382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200" b="1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3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305613"/>
                  </a:ext>
                </a:extLst>
              </a:tr>
              <a:tr h="58538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비고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00758522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E2DCDC46-54F3-4030-BD0B-C96866A4B6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99" y="2333326"/>
            <a:ext cx="14599040" cy="6915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0580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8D8DCF78-1A30-4E2A-BE2F-AFDA756CCE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9111468"/>
              </p:ext>
            </p:extLst>
          </p:nvPr>
        </p:nvGraphicFramePr>
        <p:xfrm>
          <a:off x="304800" y="342900"/>
          <a:ext cx="17678400" cy="129086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99311">
                  <a:extLst>
                    <a:ext uri="{9D8B030D-6E8A-4147-A177-3AD203B41FA5}">
                      <a16:colId xmlns:a16="http://schemas.microsoft.com/office/drawing/2014/main" val="40857013"/>
                    </a:ext>
                  </a:extLst>
                </a:gridCol>
                <a:gridCol w="5082540">
                  <a:extLst>
                    <a:ext uri="{9D8B030D-6E8A-4147-A177-3AD203B41FA5}">
                      <a16:colId xmlns:a16="http://schemas.microsoft.com/office/drawing/2014/main" val="2188644446"/>
                    </a:ext>
                  </a:extLst>
                </a:gridCol>
                <a:gridCol w="1215390">
                  <a:extLst>
                    <a:ext uri="{9D8B030D-6E8A-4147-A177-3AD203B41FA5}">
                      <a16:colId xmlns:a16="http://schemas.microsoft.com/office/drawing/2014/main" val="2511824959"/>
                    </a:ext>
                  </a:extLst>
                </a:gridCol>
                <a:gridCol w="6918959">
                  <a:extLst>
                    <a:ext uri="{9D8B030D-6E8A-4147-A177-3AD203B41FA5}">
                      <a16:colId xmlns:a16="http://schemas.microsoft.com/office/drawing/2014/main" val="411245890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3954792165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908138438"/>
                    </a:ext>
                  </a:extLst>
                </a:gridCol>
              </a:tblGrid>
              <a:tr h="685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>
                          <a:solidFill>
                            <a:schemeClr val="bg1"/>
                          </a:solidFill>
                        </a:rPr>
                        <a:t>프로젝트명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머신 러닝을 통한 독거노인 수 예측 서비스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>
                          <a:solidFill>
                            <a:schemeClr val="bg1"/>
                          </a:solidFill>
                        </a:rPr>
                        <a:t>설명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err="1"/>
                        <a:t>Oldays</a:t>
                      </a:r>
                      <a:r>
                        <a:rPr lang="en-US" altLang="ko-KR" sz="2000" dirty="0"/>
                        <a:t> </a:t>
                      </a:r>
                      <a:r>
                        <a:rPr lang="ko-KR" altLang="en-US" sz="2000" dirty="0"/>
                        <a:t>기능 소개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>
                          <a:solidFill>
                            <a:schemeClr val="bg1"/>
                          </a:solidFill>
                        </a:rPr>
                        <a:t>페이지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4</a:t>
                      </a:r>
                      <a:endParaRPr lang="ko-KR" alt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62297749"/>
                  </a:ext>
                </a:extLst>
              </a:tr>
              <a:tr h="6050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>
                          <a:solidFill>
                            <a:schemeClr val="bg1"/>
                          </a:solidFill>
                        </a:rPr>
                        <a:t>화면경로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2000" dirty="0"/>
                        <a:t>메인 페이지 </a:t>
                      </a:r>
                      <a:r>
                        <a:rPr lang="en-US" altLang="ko-KR" sz="2000" dirty="0"/>
                        <a:t>&gt; </a:t>
                      </a:r>
                      <a:r>
                        <a:rPr lang="ko-KR" altLang="en-US" sz="2000" dirty="0"/>
                        <a:t>소개 </a:t>
                      </a:r>
                      <a:r>
                        <a:rPr lang="en-US" altLang="ko-KR" sz="2000" dirty="0"/>
                        <a:t>&gt; </a:t>
                      </a:r>
                      <a:r>
                        <a:rPr lang="ko-KR" altLang="en-US" sz="2000" dirty="0"/>
                        <a:t>기능 소개 페이지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1998417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A1B03AA6-7845-491E-B436-CACEFB389E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7068347"/>
              </p:ext>
            </p:extLst>
          </p:nvPr>
        </p:nvGraphicFramePr>
        <p:xfrm>
          <a:off x="14928669" y="1638300"/>
          <a:ext cx="3054532" cy="1524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54532">
                  <a:extLst>
                    <a:ext uri="{9D8B030D-6E8A-4147-A177-3AD203B41FA5}">
                      <a16:colId xmlns:a16="http://schemas.microsoft.com/office/drawing/2014/main" val="851770329"/>
                    </a:ext>
                  </a:extLst>
                </a:gridCol>
              </a:tblGrid>
              <a:tr h="8810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200" b="1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3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305613"/>
                  </a:ext>
                </a:extLst>
              </a:tr>
              <a:tr h="64293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비고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00758522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A38391A3-3455-46D2-AD73-EF2264DD79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682" y="2473829"/>
            <a:ext cx="14373987" cy="6634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7390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8D8DCF78-1A30-4E2A-BE2F-AFDA756CCE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7124912"/>
              </p:ext>
            </p:extLst>
          </p:nvPr>
        </p:nvGraphicFramePr>
        <p:xfrm>
          <a:off x="304800" y="342900"/>
          <a:ext cx="17678400" cy="129086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99311">
                  <a:extLst>
                    <a:ext uri="{9D8B030D-6E8A-4147-A177-3AD203B41FA5}">
                      <a16:colId xmlns:a16="http://schemas.microsoft.com/office/drawing/2014/main" val="40857013"/>
                    </a:ext>
                  </a:extLst>
                </a:gridCol>
                <a:gridCol w="5082540">
                  <a:extLst>
                    <a:ext uri="{9D8B030D-6E8A-4147-A177-3AD203B41FA5}">
                      <a16:colId xmlns:a16="http://schemas.microsoft.com/office/drawing/2014/main" val="2188644446"/>
                    </a:ext>
                  </a:extLst>
                </a:gridCol>
                <a:gridCol w="1215390">
                  <a:extLst>
                    <a:ext uri="{9D8B030D-6E8A-4147-A177-3AD203B41FA5}">
                      <a16:colId xmlns:a16="http://schemas.microsoft.com/office/drawing/2014/main" val="2511824959"/>
                    </a:ext>
                  </a:extLst>
                </a:gridCol>
                <a:gridCol w="6918959">
                  <a:extLst>
                    <a:ext uri="{9D8B030D-6E8A-4147-A177-3AD203B41FA5}">
                      <a16:colId xmlns:a16="http://schemas.microsoft.com/office/drawing/2014/main" val="411245890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3954792165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908138438"/>
                    </a:ext>
                  </a:extLst>
                </a:gridCol>
              </a:tblGrid>
              <a:tr h="685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>
                          <a:solidFill>
                            <a:schemeClr val="bg1"/>
                          </a:solidFill>
                        </a:rPr>
                        <a:t>프로젝트명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머신 러닝을 통한 독거노인 수 예측 서비스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>
                          <a:solidFill>
                            <a:schemeClr val="bg1"/>
                          </a:solidFill>
                        </a:rPr>
                        <a:t>설명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지역별 독거노인 인구수 표현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>
                          <a:solidFill>
                            <a:schemeClr val="bg1"/>
                          </a:solidFill>
                        </a:rPr>
                        <a:t>페이지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5</a:t>
                      </a:r>
                      <a:endParaRPr lang="ko-KR" alt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62297749"/>
                  </a:ext>
                </a:extLst>
              </a:tr>
              <a:tr h="6050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>
                          <a:solidFill>
                            <a:schemeClr val="bg1"/>
                          </a:solidFill>
                        </a:rPr>
                        <a:t>화면경로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2000" dirty="0"/>
                        <a:t>메인 페이지</a:t>
                      </a:r>
                      <a:r>
                        <a:rPr lang="en-US" altLang="ko-KR" sz="2000" dirty="0"/>
                        <a:t> &gt; </a:t>
                      </a:r>
                      <a:r>
                        <a:rPr lang="ko-KR" altLang="en-US" sz="2000" dirty="0"/>
                        <a:t>통계 페이지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1998417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A1B03AA6-7845-491E-B436-CACEFB389E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628759"/>
              </p:ext>
            </p:extLst>
          </p:nvPr>
        </p:nvGraphicFramePr>
        <p:xfrm>
          <a:off x="14928669" y="1638300"/>
          <a:ext cx="3054532" cy="3886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92331">
                  <a:extLst>
                    <a:ext uri="{9D8B030D-6E8A-4147-A177-3AD203B41FA5}">
                      <a16:colId xmlns:a16="http://schemas.microsoft.com/office/drawing/2014/main" val="851770329"/>
                    </a:ext>
                  </a:extLst>
                </a:gridCol>
                <a:gridCol w="2362201">
                  <a:extLst>
                    <a:ext uri="{9D8B030D-6E8A-4147-A177-3AD203B41FA5}">
                      <a16:colId xmlns:a16="http://schemas.microsoft.com/office/drawing/2014/main" val="1048044656"/>
                    </a:ext>
                  </a:extLst>
                </a:gridCol>
              </a:tblGrid>
              <a:tr h="88106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3200" b="1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3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305613"/>
                  </a:ext>
                </a:extLst>
              </a:tr>
              <a:tr h="12374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/>
                        <a:t>마커</a:t>
                      </a:r>
                      <a:endParaRPr lang="en-US" altLang="ko-KR" dirty="0"/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/>
                        <a:t>지도에 있는 마커 위에 마우스 커서를 올려놓으면 지역별 독거노인 인구 수가 나타남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00758522"/>
                  </a:ext>
                </a:extLst>
              </a:tr>
              <a:tr h="12374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/>
                        <a:t>막대 그래프</a:t>
                      </a:r>
                      <a:endParaRPr lang="en-US" altLang="ko-KR" dirty="0"/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/>
                        <a:t>그래프 위에 마우스 커서를 올려놓으면 정확한 인구수가 나타남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61263937"/>
                  </a:ext>
                </a:extLst>
              </a:tr>
              <a:tr h="53022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비고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49180975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A8A12C93-50ED-48CA-9979-82850434E2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502" y="2552421"/>
            <a:ext cx="14636778" cy="6477553"/>
          </a:xfrm>
          <a:prstGeom prst="rect">
            <a:avLst/>
          </a:prstGeom>
        </p:spPr>
      </p:pic>
      <p:sp>
        <p:nvSpPr>
          <p:cNvPr id="5" name="타원 4">
            <a:extLst>
              <a:ext uri="{FF2B5EF4-FFF2-40B4-BE49-F238E27FC236}">
                <a16:creationId xmlns:a16="http://schemas.microsoft.com/office/drawing/2014/main" id="{4915E885-1666-4CFF-9386-388DC2773767}"/>
              </a:ext>
            </a:extLst>
          </p:cNvPr>
          <p:cNvSpPr/>
          <p:nvPr/>
        </p:nvSpPr>
        <p:spPr>
          <a:xfrm>
            <a:off x="2590800" y="3848100"/>
            <a:ext cx="381000" cy="381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  <a:endParaRPr lang="ko-KR" altLang="en-US" sz="2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79B22A9F-BBCF-41EE-A929-3FE395FCA2A0}"/>
              </a:ext>
            </a:extLst>
          </p:cNvPr>
          <p:cNvSpPr/>
          <p:nvPr/>
        </p:nvSpPr>
        <p:spPr>
          <a:xfrm>
            <a:off x="11353800" y="3879669"/>
            <a:ext cx="381000" cy="381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endParaRPr lang="ko-KR" altLang="en-US" sz="2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414249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8D8DCF78-1A30-4E2A-BE2F-AFDA756CCE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3737056"/>
              </p:ext>
            </p:extLst>
          </p:nvPr>
        </p:nvGraphicFramePr>
        <p:xfrm>
          <a:off x="304800" y="342900"/>
          <a:ext cx="17678400" cy="129086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99311">
                  <a:extLst>
                    <a:ext uri="{9D8B030D-6E8A-4147-A177-3AD203B41FA5}">
                      <a16:colId xmlns:a16="http://schemas.microsoft.com/office/drawing/2014/main" val="40857013"/>
                    </a:ext>
                  </a:extLst>
                </a:gridCol>
                <a:gridCol w="5082540">
                  <a:extLst>
                    <a:ext uri="{9D8B030D-6E8A-4147-A177-3AD203B41FA5}">
                      <a16:colId xmlns:a16="http://schemas.microsoft.com/office/drawing/2014/main" val="2188644446"/>
                    </a:ext>
                  </a:extLst>
                </a:gridCol>
                <a:gridCol w="1215390">
                  <a:extLst>
                    <a:ext uri="{9D8B030D-6E8A-4147-A177-3AD203B41FA5}">
                      <a16:colId xmlns:a16="http://schemas.microsoft.com/office/drawing/2014/main" val="2511824959"/>
                    </a:ext>
                  </a:extLst>
                </a:gridCol>
                <a:gridCol w="6918959">
                  <a:extLst>
                    <a:ext uri="{9D8B030D-6E8A-4147-A177-3AD203B41FA5}">
                      <a16:colId xmlns:a16="http://schemas.microsoft.com/office/drawing/2014/main" val="411245890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3954792165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908138438"/>
                    </a:ext>
                  </a:extLst>
                </a:gridCol>
              </a:tblGrid>
              <a:tr h="685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>
                          <a:solidFill>
                            <a:schemeClr val="bg1"/>
                          </a:solidFill>
                        </a:rPr>
                        <a:t>프로젝트명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머신 러닝을 통한 독거노인 수 예측 서비스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>
                          <a:solidFill>
                            <a:schemeClr val="bg1"/>
                          </a:solidFill>
                        </a:rPr>
                        <a:t>설명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독거노인 인구수 예측 프로그램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>
                          <a:solidFill>
                            <a:schemeClr val="bg1"/>
                          </a:solidFill>
                        </a:rPr>
                        <a:t>페이지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6</a:t>
                      </a:r>
                      <a:endParaRPr lang="ko-KR" alt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62297749"/>
                  </a:ext>
                </a:extLst>
              </a:tr>
              <a:tr h="6050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>
                          <a:solidFill>
                            <a:schemeClr val="bg1"/>
                          </a:solidFill>
                        </a:rPr>
                        <a:t>화면경로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2000" dirty="0"/>
                        <a:t>메인 페이지 </a:t>
                      </a:r>
                      <a:r>
                        <a:rPr lang="en-US" altLang="ko-KR" sz="2000" dirty="0"/>
                        <a:t>&gt; </a:t>
                      </a:r>
                      <a:r>
                        <a:rPr lang="ko-KR" altLang="en-US" sz="2000" dirty="0"/>
                        <a:t>동향 페이지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1998417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A1B03AA6-7845-491E-B436-CACEFB389E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8507242"/>
              </p:ext>
            </p:extLst>
          </p:nvPr>
        </p:nvGraphicFramePr>
        <p:xfrm>
          <a:off x="14928668" y="1633766"/>
          <a:ext cx="3054532" cy="393427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92331">
                  <a:extLst>
                    <a:ext uri="{9D8B030D-6E8A-4147-A177-3AD203B41FA5}">
                      <a16:colId xmlns:a16="http://schemas.microsoft.com/office/drawing/2014/main" val="851770329"/>
                    </a:ext>
                  </a:extLst>
                </a:gridCol>
                <a:gridCol w="2362201">
                  <a:extLst>
                    <a:ext uri="{9D8B030D-6E8A-4147-A177-3AD203B41FA5}">
                      <a16:colId xmlns:a16="http://schemas.microsoft.com/office/drawing/2014/main" val="1048044656"/>
                    </a:ext>
                  </a:extLst>
                </a:gridCol>
              </a:tblGrid>
              <a:tr h="88106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3200" b="1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3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305613"/>
                  </a:ext>
                </a:extLst>
              </a:tr>
              <a:tr h="12374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/>
                        <a:t>연도 선택</a:t>
                      </a:r>
                      <a:endParaRPr lang="en-US" altLang="ko-KR" dirty="0"/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/>
                        <a:t>드롭 박스로 </a:t>
                      </a:r>
                      <a:r>
                        <a:rPr lang="en-US" altLang="ko-KR" sz="1200" dirty="0"/>
                        <a:t>2025</a:t>
                      </a:r>
                      <a:r>
                        <a:rPr lang="ko-KR" altLang="en-US" sz="1200" dirty="0"/>
                        <a:t>년부터 </a:t>
                      </a:r>
                      <a:r>
                        <a:rPr lang="en-US" altLang="ko-KR" sz="1200" dirty="0"/>
                        <a:t>2070</a:t>
                      </a:r>
                      <a:r>
                        <a:rPr lang="ko-KR" altLang="en-US" sz="1200" dirty="0"/>
                        <a:t>년까지 </a:t>
                      </a:r>
                      <a:r>
                        <a:rPr lang="en-US" altLang="ko-KR" sz="1200" dirty="0"/>
                        <a:t>5</a:t>
                      </a:r>
                      <a:r>
                        <a:rPr lang="ko-KR" altLang="en-US" sz="1200" dirty="0"/>
                        <a:t>년 단위로 연도를 선택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00758522"/>
                  </a:ext>
                </a:extLst>
              </a:tr>
              <a:tr h="12374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/>
                        <a:t>동향 확인하기</a:t>
                      </a:r>
                      <a:endParaRPr lang="en-US" altLang="ko-KR" dirty="0"/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/>
                        <a:t>연도 선택 후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동향 확인하기 버튼을 클릭하면  예측된 독거노인수가  버튼 아래에 나타남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61263937"/>
                  </a:ext>
                </a:extLst>
              </a:tr>
              <a:tr h="57830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비고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49180975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0827394A-2A66-4659-835A-2C6E59C92E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465" y="2195205"/>
            <a:ext cx="14720850" cy="7191985"/>
          </a:xfrm>
          <a:prstGeom prst="rect">
            <a:avLst/>
          </a:prstGeom>
        </p:spPr>
      </p:pic>
      <p:sp>
        <p:nvSpPr>
          <p:cNvPr id="5" name="타원 4">
            <a:extLst>
              <a:ext uri="{FF2B5EF4-FFF2-40B4-BE49-F238E27FC236}">
                <a16:creationId xmlns:a16="http://schemas.microsoft.com/office/drawing/2014/main" id="{919FA83C-9E80-4308-A3BB-61192886BA88}"/>
              </a:ext>
            </a:extLst>
          </p:cNvPr>
          <p:cNvSpPr/>
          <p:nvPr/>
        </p:nvSpPr>
        <p:spPr>
          <a:xfrm>
            <a:off x="6705600" y="5905500"/>
            <a:ext cx="381000" cy="381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  <a:endParaRPr lang="ko-KR" altLang="en-US" sz="2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17BAFED1-FB02-48AB-9D90-63B288FB3719}"/>
              </a:ext>
            </a:extLst>
          </p:cNvPr>
          <p:cNvSpPr/>
          <p:nvPr/>
        </p:nvSpPr>
        <p:spPr>
          <a:xfrm>
            <a:off x="6486525" y="6515100"/>
            <a:ext cx="381000" cy="381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endParaRPr lang="ko-KR" altLang="en-US" sz="2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448945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8D8DCF78-1A30-4E2A-BE2F-AFDA756CCE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6097205"/>
              </p:ext>
            </p:extLst>
          </p:nvPr>
        </p:nvGraphicFramePr>
        <p:xfrm>
          <a:off x="304800" y="342900"/>
          <a:ext cx="17678400" cy="129086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99311">
                  <a:extLst>
                    <a:ext uri="{9D8B030D-6E8A-4147-A177-3AD203B41FA5}">
                      <a16:colId xmlns:a16="http://schemas.microsoft.com/office/drawing/2014/main" val="40857013"/>
                    </a:ext>
                  </a:extLst>
                </a:gridCol>
                <a:gridCol w="5082540">
                  <a:extLst>
                    <a:ext uri="{9D8B030D-6E8A-4147-A177-3AD203B41FA5}">
                      <a16:colId xmlns:a16="http://schemas.microsoft.com/office/drawing/2014/main" val="2188644446"/>
                    </a:ext>
                  </a:extLst>
                </a:gridCol>
                <a:gridCol w="1215390">
                  <a:extLst>
                    <a:ext uri="{9D8B030D-6E8A-4147-A177-3AD203B41FA5}">
                      <a16:colId xmlns:a16="http://schemas.microsoft.com/office/drawing/2014/main" val="2511824959"/>
                    </a:ext>
                  </a:extLst>
                </a:gridCol>
                <a:gridCol w="6918959">
                  <a:extLst>
                    <a:ext uri="{9D8B030D-6E8A-4147-A177-3AD203B41FA5}">
                      <a16:colId xmlns:a16="http://schemas.microsoft.com/office/drawing/2014/main" val="411245890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3954792165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908138438"/>
                    </a:ext>
                  </a:extLst>
                </a:gridCol>
              </a:tblGrid>
              <a:tr h="685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>
                          <a:solidFill>
                            <a:schemeClr val="bg1"/>
                          </a:solidFill>
                        </a:rPr>
                        <a:t>프로젝트명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머신 러닝을 통한 독거노인 수 예측 서비스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>
                          <a:solidFill>
                            <a:schemeClr val="bg1"/>
                          </a:solidFill>
                        </a:rPr>
                        <a:t>설명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로그인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>
                          <a:solidFill>
                            <a:schemeClr val="bg1"/>
                          </a:solidFill>
                        </a:rPr>
                        <a:t>페이지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7</a:t>
                      </a:r>
                      <a:endParaRPr lang="ko-KR" alt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62297749"/>
                  </a:ext>
                </a:extLst>
              </a:tr>
              <a:tr h="6050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>
                          <a:solidFill>
                            <a:schemeClr val="bg1"/>
                          </a:solidFill>
                        </a:rPr>
                        <a:t>화면경로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2000" dirty="0"/>
                        <a:t>메인 페이지</a:t>
                      </a:r>
                      <a:r>
                        <a:rPr lang="en-US" altLang="ko-KR" sz="2000" dirty="0"/>
                        <a:t> &gt; </a:t>
                      </a:r>
                      <a:r>
                        <a:rPr lang="ko-KR" altLang="en-US" sz="2000" dirty="0"/>
                        <a:t>로그인 페이지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1998417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A1B03AA6-7845-491E-B436-CACEFB389E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4220929"/>
              </p:ext>
            </p:extLst>
          </p:nvPr>
        </p:nvGraphicFramePr>
        <p:xfrm>
          <a:off x="14928669" y="1638300"/>
          <a:ext cx="3054532" cy="518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92331">
                  <a:extLst>
                    <a:ext uri="{9D8B030D-6E8A-4147-A177-3AD203B41FA5}">
                      <a16:colId xmlns:a16="http://schemas.microsoft.com/office/drawing/2014/main" val="851770329"/>
                    </a:ext>
                  </a:extLst>
                </a:gridCol>
                <a:gridCol w="2362201">
                  <a:extLst>
                    <a:ext uri="{9D8B030D-6E8A-4147-A177-3AD203B41FA5}">
                      <a16:colId xmlns:a16="http://schemas.microsoft.com/office/drawing/2014/main" val="1048044656"/>
                    </a:ext>
                  </a:extLst>
                </a:gridCol>
              </a:tblGrid>
              <a:tr h="88106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3200" b="1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3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305613"/>
                  </a:ext>
                </a:extLst>
              </a:tr>
              <a:tr h="12374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/>
                        <a:t>회원가입</a:t>
                      </a:r>
                      <a:endParaRPr lang="en-US" altLang="ko-KR" dirty="0"/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/>
                        <a:t>클릭 시 회원가입 페이지로 이동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00758522"/>
                  </a:ext>
                </a:extLst>
              </a:tr>
              <a:tr h="12374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/>
                        <a:t>비밀번호 찾기</a:t>
                      </a:r>
                      <a:endParaRPr lang="en-US" altLang="ko-KR" dirty="0"/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/>
                        <a:t>클릭 시 비밀번호 찾기 페이지로 이동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61263937"/>
                  </a:ext>
                </a:extLst>
              </a:tr>
              <a:tr h="12374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/>
                        <a:t>아이디 찾기</a:t>
                      </a:r>
                      <a:endParaRPr lang="en-US" altLang="ko-KR" dirty="0"/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/>
                        <a:t>클릭 시 아이디 찾기 페이지로 이동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49180975"/>
                  </a:ext>
                </a:extLst>
              </a:tr>
              <a:tr h="58816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비고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24833034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0E55FE07-E3D9-478F-BBDD-1F9D4E0E6B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3800" y="1866900"/>
            <a:ext cx="6858000" cy="7830879"/>
          </a:xfrm>
          <a:prstGeom prst="rect">
            <a:avLst/>
          </a:prstGeom>
        </p:spPr>
      </p:pic>
      <p:sp>
        <p:nvSpPr>
          <p:cNvPr id="5" name="타원 4">
            <a:extLst>
              <a:ext uri="{FF2B5EF4-FFF2-40B4-BE49-F238E27FC236}">
                <a16:creationId xmlns:a16="http://schemas.microsoft.com/office/drawing/2014/main" id="{1CD4DFD0-1434-48B1-BEB8-2A2AAA98ADE1}"/>
              </a:ext>
            </a:extLst>
          </p:cNvPr>
          <p:cNvSpPr/>
          <p:nvPr/>
        </p:nvSpPr>
        <p:spPr>
          <a:xfrm>
            <a:off x="5562600" y="7581900"/>
            <a:ext cx="381000" cy="381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  <a:endParaRPr lang="ko-KR" altLang="en-US" sz="2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500937B5-A988-42F0-9E92-B88F947E2EAC}"/>
              </a:ext>
            </a:extLst>
          </p:cNvPr>
          <p:cNvSpPr/>
          <p:nvPr/>
        </p:nvSpPr>
        <p:spPr>
          <a:xfrm>
            <a:off x="6858000" y="7581900"/>
            <a:ext cx="381000" cy="381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endParaRPr lang="ko-KR" altLang="en-US" sz="2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A4EDF407-D077-49FD-9A1B-755CEBFFC175}"/>
              </a:ext>
            </a:extLst>
          </p:cNvPr>
          <p:cNvSpPr/>
          <p:nvPr/>
        </p:nvSpPr>
        <p:spPr>
          <a:xfrm>
            <a:off x="8229600" y="7581900"/>
            <a:ext cx="381000" cy="381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endParaRPr lang="ko-KR" altLang="en-US" sz="2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833884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8D8DCF78-1A30-4E2A-BE2F-AFDA756CCE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6710568"/>
              </p:ext>
            </p:extLst>
          </p:nvPr>
        </p:nvGraphicFramePr>
        <p:xfrm>
          <a:off x="304800" y="342900"/>
          <a:ext cx="17678400" cy="129086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99311">
                  <a:extLst>
                    <a:ext uri="{9D8B030D-6E8A-4147-A177-3AD203B41FA5}">
                      <a16:colId xmlns:a16="http://schemas.microsoft.com/office/drawing/2014/main" val="40857013"/>
                    </a:ext>
                  </a:extLst>
                </a:gridCol>
                <a:gridCol w="5082540">
                  <a:extLst>
                    <a:ext uri="{9D8B030D-6E8A-4147-A177-3AD203B41FA5}">
                      <a16:colId xmlns:a16="http://schemas.microsoft.com/office/drawing/2014/main" val="2188644446"/>
                    </a:ext>
                  </a:extLst>
                </a:gridCol>
                <a:gridCol w="1215390">
                  <a:extLst>
                    <a:ext uri="{9D8B030D-6E8A-4147-A177-3AD203B41FA5}">
                      <a16:colId xmlns:a16="http://schemas.microsoft.com/office/drawing/2014/main" val="2511824959"/>
                    </a:ext>
                  </a:extLst>
                </a:gridCol>
                <a:gridCol w="6918959">
                  <a:extLst>
                    <a:ext uri="{9D8B030D-6E8A-4147-A177-3AD203B41FA5}">
                      <a16:colId xmlns:a16="http://schemas.microsoft.com/office/drawing/2014/main" val="411245890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3954792165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908138438"/>
                    </a:ext>
                  </a:extLst>
                </a:gridCol>
              </a:tblGrid>
              <a:tr h="685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>
                          <a:solidFill>
                            <a:schemeClr val="bg1"/>
                          </a:solidFill>
                        </a:rPr>
                        <a:t>프로젝트명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머신 러닝을 통한 독거노인 수 예측 서비스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>
                          <a:solidFill>
                            <a:schemeClr val="bg1"/>
                          </a:solidFill>
                        </a:rPr>
                        <a:t>설명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회원가입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>
                          <a:solidFill>
                            <a:schemeClr val="bg1"/>
                          </a:solidFill>
                        </a:rPr>
                        <a:t>페이지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8</a:t>
                      </a:r>
                      <a:endParaRPr lang="ko-KR" alt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62297749"/>
                  </a:ext>
                </a:extLst>
              </a:tr>
              <a:tr h="6050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>
                          <a:solidFill>
                            <a:schemeClr val="bg1"/>
                          </a:solidFill>
                        </a:rPr>
                        <a:t>화면경로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2000" dirty="0"/>
                        <a:t>메인 페이지 </a:t>
                      </a:r>
                      <a:r>
                        <a:rPr lang="en-US" altLang="ko-KR" sz="2000" dirty="0"/>
                        <a:t>&gt; </a:t>
                      </a:r>
                      <a:r>
                        <a:rPr lang="ko-KR" altLang="en-US" sz="2000" dirty="0"/>
                        <a:t>로그인 </a:t>
                      </a:r>
                      <a:r>
                        <a:rPr lang="en-US" altLang="ko-KR" sz="2000" dirty="0"/>
                        <a:t>&gt; </a:t>
                      </a:r>
                      <a:r>
                        <a:rPr lang="ko-KR" altLang="en-US" sz="2000" dirty="0"/>
                        <a:t>회원가입 페이지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1998417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A1B03AA6-7845-491E-B436-CACEFB389E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4424542"/>
              </p:ext>
            </p:extLst>
          </p:nvPr>
        </p:nvGraphicFramePr>
        <p:xfrm>
          <a:off x="14928669" y="1638300"/>
          <a:ext cx="3054532" cy="1447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54532">
                  <a:extLst>
                    <a:ext uri="{9D8B030D-6E8A-4147-A177-3AD203B41FA5}">
                      <a16:colId xmlns:a16="http://schemas.microsoft.com/office/drawing/2014/main" val="851770329"/>
                    </a:ext>
                  </a:extLst>
                </a:gridCol>
              </a:tblGrid>
              <a:tr h="8810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200" b="1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3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305613"/>
                  </a:ext>
                </a:extLst>
              </a:tr>
              <a:tr h="56673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비고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00758522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9000DBAA-2AA2-4124-96E9-3B71D31977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0" y="1943100"/>
            <a:ext cx="6400800" cy="7243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7955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</TotalTime>
  <Words>444</Words>
  <Application>Microsoft Office PowerPoint</Application>
  <PresentationFormat>사용자 지정</PresentationFormat>
  <Paragraphs>188</Paragraphs>
  <Slides>13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21" baseType="lpstr">
      <vt:lpstr>Cabin Bold</vt:lpstr>
      <vt:lpstr>맑은 고딕</vt:lpstr>
      <vt:lpstr>Canva Sans Medium</vt:lpstr>
      <vt:lpstr>HY헤드라인M</vt:lpstr>
      <vt:lpstr>Cabin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남정한 포트폴리오</dc:title>
  <dc:creator>user</dc:creator>
  <cp:lastModifiedBy>남정한</cp:lastModifiedBy>
  <cp:revision>20</cp:revision>
  <dcterms:created xsi:type="dcterms:W3CDTF">2006-08-16T00:00:00Z</dcterms:created>
  <dcterms:modified xsi:type="dcterms:W3CDTF">2025-02-12T00:48:32Z</dcterms:modified>
  <dc:identifier>DAGervsDl_E</dc:identifier>
</cp:coreProperties>
</file>